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323" r:id="rId3"/>
    <p:sldId id="336" r:id="rId4"/>
    <p:sldId id="325" r:id="rId5"/>
    <p:sldId id="329" r:id="rId6"/>
    <p:sldId id="327" r:id="rId7"/>
    <p:sldId id="328" r:id="rId8"/>
    <p:sldId id="332" r:id="rId9"/>
    <p:sldId id="330" r:id="rId10"/>
    <p:sldId id="331" r:id="rId11"/>
    <p:sldId id="333" r:id="rId12"/>
    <p:sldId id="334" r:id="rId13"/>
    <p:sldId id="335" r:id="rId14"/>
    <p:sldId id="337" r:id="rId15"/>
    <p:sldId id="324" r:id="rId16"/>
    <p:sldId id="326" r:id="rId17"/>
    <p:sldId id="338" r:id="rId18"/>
    <p:sldId id="340" r:id="rId19"/>
    <p:sldId id="341" r:id="rId20"/>
    <p:sldId id="339" r:id="rId21"/>
    <p:sldId id="306" r:id="rId22"/>
  </p:sldIdLst>
  <p:sldSz cx="9144000" cy="6858000" type="screen4x3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595"/>
    <a:srgbClr val="009BFF"/>
    <a:srgbClr val="75C9B6"/>
    <a:srgbClr val="58C1B0"/>
    <a:srgbClr val="49C8D3"/>
    <a:srgbClr val="4885ED"/>
    <a:srgbClr val="21B1A5"/>
    <a:srgbClr val="2B4099"/>
    <a:srgbClr val="00542E"/>
    <a:srgbClr val="36AD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8027" autoAdjust="0"/>
    <p:restoredTop sz="81540" autoAdjust="0"/>
  </p:normalViewPr>
  <p:slideViewPr>
    <p:cSldViewPr snapToGrid="0">
      <p:cViewPr varScale="1">
        <p:scale>
          <a:sx n="72" d="100"/>
          <a:sy n="72" d="100"/>
        </p:scale>
        <p:origin x="140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54" cy="498812"/>
          </a:xfrm>
          <a:prstGeom prst="rect">
            <a:avLst/>
          </a:prstGeom>
        </p:spPr>
        <p:txBody>
          <a:bodyPr vert="horz" lIns="83896" tIns="41948" rIns="83896" bIns="41948" rtlCol="0"/>
          <a:lstStyle>
            <a:lvl1pPr algn="l">
              <a:defRPr sz="11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5317" y="0"/>
            <a:ext cx="2950454" cy="498812"/>
          </a:xfrm>
          <a:prstGeom prst="rect">
            <a:avLst/>
          </a:prstGeom>
        </p:spPr>
        <p:txBody>
          <a:bodyPr vert="horz" lIns="83896" tIns="41948" rIns="83896" bIns="41948" rtlCol="0"/>
          <a:lstStyle>
            <a:lvl1pPr algn="r">
              <a:defRPr sz="1100"/>
            </a:lvl1pPr>
          </a:lstStyle>
          <a:p>
            <a:fld id="{3F4CBEF2-AAB2-4B39-98FA-0B60B24DA9D6}" type="datetimeFigureOut">
              <a:rPr lang="zh-TW" altLang="en-US" smtClean="0"/>
              <a:t>2021/12/16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527"/>
            <a:ext cx="2950454" cy="498812"/>
          </a:xfrm>
          <a:prstGeom prst="rect">
            <a:avLst/>
          </a:prstGeom>
        </p:spPr>
        <p:txBody>
          <a:bodyPr vert="horz" lIns="83896" tIns="41948" rIns="83896" bIns="41948" rtlCol="0" anchor="b"/>
          <a:lstStyle>
            <a:lvl1pPr algn="l">
              <a:defRPr sz="11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5317" y="9440527"/>
            <a:ext cx="2950454" cy="498812"/>
          </a:xfrm>
          <a:prstGeom prst="rect">
            <a:avLst/>
          </a:prstGeom>
        </p:spPr>
        <p:txBody>
          <a:bodyPr vert="horz" lIns="83896" tIns="41948" rIns="83896" bIns="41948" rtlCol="0" anchor="b"/>
          <a:lstStyle>
            <a:lvl1pPr algn="r">
              <a:defRPr sz="1100"/>
            </a:lvl1pPr>
          </a:lstStyle>
          <a:p>
            <a:fld id="{1E39DF14-5EA3-4E62-A187-77BCC471DF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11062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1D736-C6F9-0C49-ACEE-8BD7B29D05C9}" type="datetimeFigureOut">
              <a:rPr kumimoji="1" lang="zh-TW" altLang="en-US" smtClean="0"/>
              <a:t>2021/12/16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3575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83138"/>
            <a:ext cx="5445125" cy="39131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EC281-7E76-FE4D-BB3B-A44735ED4DD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3229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https://en.wikipedia.org/wiki/101_(topic)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EC281-7E76-FE4D-BB3B-A44735ED4DD4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5040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EC281-7E76-FE4D-BB3B-A44735ED4DD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6966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F4374EF-AEA6-4115-B09F-276296C2E5D1}"/>
              </a:ext>
            </a:extLst>
          </p:cNvPr>
          <p:cNvSpPr/>
          <p:nvPr userDrawn="1"/>
        </p:nvSpPr>
        <p:spPr>
          <a:xfrm>
            <a:off x="0" y="0"/>
            <a:ext cx="9144001" cy="540000"/>
          </a:xfrm>
          <a:prstGeom prst="rect">
            <a:avLst/>
          </a:prstGeom>
          <a:gradFill>
            <a:gsLst>
              <a:gs pos="100000">
                <a:srgbClr val="0FACA1"/>
              </a:gs>
              <a:gs pos="0">
                <a:srgbClr val="9FD5BF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 userDrawn="1"/>
        </p:nvSpPr>
        <p:spPr>
          <a:xfrm>
            <a:off x="145981" y="0"/>
            <a:ext cx="1080000" cy="1080000"/>
          </a:xfrm>
          <a:prstGeom prst="ellipse">
            <a:avLst/>
          </a:prstGeom>
          <a:solidFill>
            <a:srgbClr val="2DB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3975" y="216825"/>
            <a:ext cx="643650" cy="646349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9141859" y="85334"/>
            <a:ext cx="184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110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</a:t>
            </a:r>
          </a:p>
        </p:txBody>
      </p:sp>
      <p:sp>
        <p:nvSpPr>
          <p:cNvPr id="7" name="PlaceHolder 1"/>
          <p:cNvSpPr>
            <a:spLocks noGrp="1"/>
          </p:cNvSpPr>
          <p:nvPr userDrawn="1"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zh-TW" sz="6000" b="0" strike="noStrike" spc="-1">
                <a:solidFill>
                  <a:srgbClr val="000000"/>
                </a:solidFill>
                <a:latin typeface="微軟正黑體"/>
                <a:ea typeface="微軟正黑體"/>
              </a:rPr>
              <a:t>按一下以編輯母片標題樣式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4374EF-AEA6-4115-B09F-276296C2E5D1}"/>
              </a:ext>
            </a:extLst>
          </p:cNvPr>
          <p:cNvSpPr/>
          <p:nvPr userDrawn="1"/>
        </p:nvSpPr>
        <p:spPr>
          <a:xfrm>
            <a:off x="-182" y="6678000"/>
            <a:ext cx="9144001" cy="180000"/>
          </a:xfrm>
          <a:prstGeom prst="rect">
            <a:avLst/>
          </a:prstGeom>
          <a:gradFill>
            <a:gsLst>
              <a:gs pos="100000">
                <a:srgbClr val="0FACA1"/>
              </a:gs>
              <a:gs pos="0">
                <a:srgbClr val="9FD5BF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8DAB0A9-09D1-4177-8C1D-3CB31F82D1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7978" y="6230961"/>
            <a:ext cx="846022" cy="443397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1902FD8-AE12-4191-B9C9-FCE40C295E87}"/>
              </a:ext>
            </a:extLst>
          </p:cNvPr>
          <p:cNvCxnSpPr/>
          <p:nvPr userDrawn="1"/>
        </p:nvCxnSpPr>
        <p:spPr>
          <a:xfrm flipH="1">
            <a:off x="7931266" y="6414559"/>
            <a:ext cx="366712" cy="0"/>
          </a:xfrm>
          <a:prstGeom prst="line">
            <a:avLst/>
          </a:prstGeom>
          <a:ln w="28575">
            <a:solidFill>
              <a:srgbClr val="2B4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ABC1158-3E62-4A86-87BE-5AB569528313}"/>
              </a:ext>
            </a:extLst>
          </p:cNvPr>
          <p:cNvCxnSpPr/>
          <p:nvPr userDrawn="1"/>
        </p:nvCxnSpPr>
        <p:spPr>
          <a:xfrm flipH="1">
            <a:off x="7974129" y="6571721"/>
            <a:ext cx="366712" cy="0"/>
          </a:xfrm>
          <a:prstGeom prst="line">
            <a:avLst/>
          </a:prstGeom>
          <a:ln w="28575">
            <a:solidFill>
              <a:srgbClr val="2B4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962EA19-ADD3-4B3E-B35D-EEA844FDA1CC}"/>
              </a:ext>
            </a:extLst>
          </p:cNvPr>
          <p:cNvCxnSpPr/>
          <p:nvPr userDrawn="1"/>
        </p:nvCxnSpPr>
        <p:spPr>
          <a:xfrm flipH="1">
            <a:off x="7856770" y="6495521"/>
            <a:ext cx="366712" cy="0"/>
          </a:xfrm>
          <a:prstGeom prst="line">
            <a:avLst/>
          </a:prstGeom>
          <a:ln w="28575">
            <a:solidFill>
              <a:srgbClr val="2B4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algn="l">
              <a:defRPr/>
            </a:lvl1pPr>
          </a:lstStyle>
          <a:p>
            <a:pPr algn="ctr"/>
            <a:endParaRPr lang="en-US" sz="3200" b="0" strike="noStrike" spc="-1" dirty="0">
              <a:latin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4374EF-AEA6-4115-B09F-276296C2E5D1}"/>
              </a:ext>
            </a:extLst>
          </p:cNvPr>
          <p:cNvSpPr/>
          <p:nvPr userDrawn="1"/>
        </p:nvSpPr>
        <p:spPr>
          <a:xfrm>
            <a:off x="-181" y="0"/>
            <a:ext cx="9144001" cy="540000"/>
          </a:xfrm>
          <a:prstGeom prst="rect">
            <a:avLst/>
          </a:prstGeom>
          <a:gradFill>
            <a:gsLst>
              <a:gs pos="100000">
                <a:srgbClr val="0FACA1"/>
              </a:gs>
              <a:gs pos="0">
                <a:srgbClr val="9FD5BF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315" y="78802"/>
            <a:ext cx="360826" cy="3623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F4374EF-AEA6-4115-B09F-276296C2E5D1}"/>
              </a:ext>
            </a:extLst>
          </p:cNvPr>
          <p:cNvSpPr/>
          <p:nvPr userDrawn="1"/>
        </p:nvSpPr>
        <p:spPr>
          <a:xfrm>
            <a:off x="-182" y="6678000"/>
            <a:ext cx="9144001" cy="180000"/>
          </a:xfrm>
          <a:prstGeom prst="rect">
            <a:avLst/>
          </a:prstGeom>
          <a:gradFill>
            <a:gsLst>
              <a:gs pos="100000">
                <a:srgbClr val="0FACA1"/>
              </a:gs>
              <a:gs pos="0">
                <a:srgbClr val="9FD5BF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 hasCustomPrompt="1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sz="36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 dirty="0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9599E07-D792-4445-A381-EAEF94E9D32B}"/>
              </a:ext>
            </a:extLst>
          </p:cNvPr>
          <p:cNvSpPr/>
          <p:nvPr userDrawn="1"/>
        </p:nvSpPr>
        <p:spPr>
          <a:xfrm>
            <a:off x="-181" y="0"/>
            <a:ext cx="9144001" cy="540000"/>
          </a:xfrm>
          <a:prstGeom prst="rect">
            <a:avLst/>
          </a:prstGeom>
          <a:gradFill>
            <a:gsLst>
              <a:gs pos="100000">
                <a:srgbClr val="0FACA1"/>
              </a:gs>
              <a:gs pos="0">
                <a:srgbClr val="9FD5BF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362621-66EF-4BB5-8848-028EED663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315" y="78802"/>
            <a:ext cx="360826" cy="36233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A2684FA-74EC-43C0-A65A-843C0787E514}"/>
              </a:ext>
            </a:extLst>
          </p:cNvPr>
          <p:cNvSpPr/>
          <p:nvPr userDrawn="1"/>
        </p:nvSpPr>
        <p:spPr>
          <a:xfrm>
            <a:off x="-182" y="6678000"/>
            <a:ext cx="9144001" cy="180000"/>
          </a:xfrm>
          <a:prstGeom prst="rect">
            <a:avLst/>
          </a:prstGeom>
          <a:gradFill>
            <a:gsLst>
              <a:gs pos="100000">
                <a:srgbClr val="0FACA1"/>
              </a:gs>
              <a:gs pos="0">
                <a:srgbClr val="9FD5BF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C048AC5B-C74A-46EE-BA6A-D5DB3EF8B6F3}" type="datetime">
              <a:rPr lang="en-US" sz="1200" b="0" strike="noStrike" spc="-1">
                <a:solidFill>
                  <a:srgbClr val="8B8B8B"/>
                </a:solidFill>
                <a:latin typeface="微軟正黑體"/>
                <a:ea typeface="微軟正黑體"/>
              </a:rPr>
              <a:t>12/16/2021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CDF0EAA-C94D-4FAB-9FA6-A772625FFEF3}" type="slidenum">
              <a:rPr lang="en-US" sz="1200" b="0" strike="noStrike" spc="-1">
                <a:solidFill>
                  <a:srgbClr val="8B8B8B"/>
                </a:solidFill>
                <a:latin typeface="微軟正黑體"/>
                <a:ea typeface="微軟正黑體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800" b="0" strike="noStrike" spc="-1">
                <a:solidFill>
                  <a:srgbClr val="000000"/>
                </a:solidFill>
                <a:latin typeface="微軟正黑體"/>
              </a:rPr>
              <a:t>請按這裡編輯大綱文字格式</a:t>
            </a:r>
            <a:endParaRPr lang="en-US" sz="2800" b="0" strike="noStrike" spc="-1">
              <a:solidFill>
                <a:srgbClr val="000000"/>
              </a:solidFill>
              <a:latin typeface="微軟正黑體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2000" b="0" strike="noStrike" spc="-1">
                <a:solidFill>
                  <a:srgbClr val="000000"/>
                </a:solidFill>
                <a:latin typeface="微軟正黑體"/>
              </a:rPr>
              <a:t>第二個大綱層次</a:t>
            </a:r>
            <a:endParaRPr lang="en-US" sz="2000" b="0" strike="noStrike" spc="-1">
              <a:solidFill>
                <a:srgbClr val="000000"/>
              </a:solidFill>
              <a:latin typeface="微軟正黑體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1800" b="0" strike="noStrike" spc="-1">
                <a:solidFill>
                  <a:srgbClr val="000000"/>
                </a:solidFill>
                <a:latin typeface="微軟正黑體"/>
              </a:rPr>
              <a:t>第三個大綱層次</a:t>
            </a:r>
            <a:endParaRPr lang="en-US" sz="1800" b="0" strike="noStrike" spc="-1">
              <a:solidFill>
                <a:srgbClr val="000000"/>
              </a:solidFill>
              <a:latin typeface="微軟正黑體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TW" sz="1800" b="0" strike="noStrike" spc="-1">
                <a:solidFill>
                  <a:srgbClr val="000000"/>
                </a:solidFill>
                <a:latin typeface="微軟正黑體"/>
              </a:rPr>
              <a:t>第四個大綱層次</a:t>
            </a:r>
            <a:endParaRPr lang="en-US" sz="1800" b="0" strike="noStrike" spc="-1">
              <a:solidFill>
                <a:srgbClr val="000000"/>
              </a:solidFill>
              <a:latin typeface="微軟正黑體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微軟正黑體"/>
              </a:rPr>
              <a:t>第五個大綱層次</a:t>
            </a:r>
            <a:endParaRPr lang="en-US" sz="2000" b="0" strike="noStrike" spc="-1">
              <a:solidFill>
                <a:srgbClr val="000000"/>
              </a:solidFill>
              <a:latin typeface="微軟正黑體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微軟正黑體"/>
              </a:rPr>
              <a:t>第六個大綱層次</a:t>
            </a:r>
            <a:endParaRPr lang="en-US" sz="2000" b="0" strike="noStrike" spc="-1">
              <a:solidFill>
                <a:srgbClr val="000000"/>
              </a:solidFill>
              <a:latin typeface="微軟正黑體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TW" sz="2000" b="0" strike="noStrike" spc="-1">
                <a:solidFill>
                  <a:srgbClr val="000000"/>
                </a:solidFill>
                <a:latin typeface="微軟正黑體"/>
              </a:rPr>
              <a:t>第七個大綱層次</a:t>
            </a:r>
            <a:endParaRPr lang="en-US" sz="2000" b="0" strike="noStrike" spc="-1">
              <a:solidFill>
                <a:srgbClr val="000000"/>
              </a:solidFill>
              <a:latin typeface="微軟正黑體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1.emf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andcastle.cesium.com/?src=3D%20Tiles%20Point%20Cloud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://192.168.0.115:8000/wegan_2ha_20211215.html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3-eu-west-1.amazonaws.com/download.agisoft.com/delighter_1_7_5_x64.msi" TargetMode="External"/><Relationship Id="rId3" Type="http://schemas.openxmlformats.org/officeDocument/2006/relationships/hyperlink" Target="https://s3-eu-west-1.amazonaws.com/download.agisoft.com/Metashape-1.8.0-cp35.cp36.cp37.cp38-none-win_amd64.whl" TargetMode="External"/><Relationship Id="rId7" Type="http://schemas.openxmlformats.org/officeDocument/2006/relationships/image" Target="../media/image24.png"/><Relationship Id="rId2" Type="http://schemas.openxmlformats.org/officeDocument/2006/relationships/hyperlink" Target="https://s3-eu-west-1.amazonaws.com/download.agisoft.com/metashape-pro_1_7_5_x64.msi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s3-eu-west-1.amazonaws.com/download.agisoft.com/viewer_1_7_5_x64.msi" TargetMode="External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www.agisoft.com/pdf/metashape_python_api_1_8_0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A73152B-A18B-4FD1-AF17-90E8CB862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055" y="3826038"/>
            <a:ext cx="2609604" cy="2473315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50000"/>
                <a:alpha val="67000"/>
              </a:schemeClr>
            </a:outerShdw>
          </a:effectLst>
        </p:spPr>
      </p:pic>
      <p:pic>
        <p:nvPicPr>
          <p:cNvPr id="9" name="圖形 5">
            <a:extLst>
              <a:ext uri="{FF2B5EF4-FFF2-40B4-BE49-F238E27FC236}">
                <a16:creationId xmlns:a16="http://schemas.microsoft.com/office/drawing/2014/main" id="{54ECF0D6-3714-4D3E-8037-96A91AAB9D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1807" y="5706645"/>
            <a:ext cx="900000" cy="900000"/>
          </a:xfrm>
          <a:prstGeom prst="rect">
            <a:avLst/>
          </a:prstGeom>
        </p:spPr>
      </p:pic>
      <p:pic>
        <p:nvPicPr>
          <p:cNvPr id="10" name="圖形 11">
            <a:extLst>
              <a:ext uri="{FF2B5EF4-FFF2-40B4-BE49-F238E27FC236}">
                <a16:creationId xmlns:a16="http://schemas.microsoft.com/office/drawing/2014/main" id="{56AA3D43-E700-4FBD-BF20-1965B86B9B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1807" y="3689130"/>
            <a:ext cx="900000" cy="900000"/>
          </a:xfrm>
          <a:prstGeom prst="rect">
            <a:avLst/>
          </a:prstGeom>
        </p:spPr>
      </p:pic>
      <p:pic>
        <p:nvPicPr>
          <p:cNvPr id="11" name="圖形 13">
            <a:extLst>
              <a:ext uri="{FF2B5EF4-FFF2-40B4-BE49-F238E27FC236}">
                <a16:creationId xmlns:a16="http://schemas.microsoft.com/office/drawing/2014/main" id="{E01F4151-0F95-41BF-8B95-7E5BE8837D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94228" y="4684848"/>
            <a:ext cx="900000" cy="900000"/>
          </a:xfrm>
          <a:prstGeom prst="rect">
            <a:avLst/>
          </a:prstGeom>
        </p:spPr>
      </p:pic>
      <p:pic>
        <p:nvPicPr>
          <p:cNvPr id="12" name="圖形 14">
            <a:extLst>
              <a:ext uri="{FF2B5EF4-FFF2-40B4-BE49-F238E27FC236}">
                <a16:creationId xmlns:a16="http://schemas.microsoft.com/office/drawing/2014/main" id="{E1183403-8067-4790-812F-80CD944A68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25894" y="5706645"/>
            <a:ext cx="900000" cy="900000"/>
          </a:xfrm>
          <a:prstGeom prst="rect">
            <a:avLst/>
          </a:prstGeom>
        </p:spPr>
      </p:pic>
      <p:pic>
        <p:nvPicPr>
          <p:cNvPr id="13" name="圖形 16">
            <a:extLst>
              <a:ext uri="{FF2B5EF4-FFF2-40B4-BE49-F238E27FC236}">
                <a16:creationId xmlns:a16="http://schemas.microsoft.com/office/drawing/2014/main" id="{BCCFD616-DD82-4436-88AE-1A53C2BBF5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41807" y="4710927"/>
            <a:ext cx="900000" cy="900000"/>
          </a:xfrm>
          <a:prstGeom prst="rect">
            <a:avLst/>
          </a:prstGeom>
        </p:spPr>
      </p:pic>
      <p:pic>
        <p:nvPicPr>
          <p:cNvPr id="14" name="圖形 17">
            <a:extLst>
              <a:ext uri="{FF2B5EF4-FFF2-40B4-BE49-F238E27FC236}">
                <a16:creationId xmlns:a16="http://schemas.microsoft.com/office/drawing/2014/main" id="{3637515D-E8D5-428C-9ACC-0F490815A0D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978090">
            <a:off x="7003196" y="3636972"/>
            <a:ext cx="900000" cy="900000"/>
          </a:xfrm>
          <a:prstGeom prst="rect">
            <a:avLst/>
          </a:prstGeom>
        </p:spPr>
      </p:pic>
      <p:sp>
        <p:nvSpPr>
          <p:cNvPr id="82" name="TextShape 1"/>
          <p:cNvSpPr txBox="1"/>
          <p:nvPr/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zh-TW" altLang="en-US" sz="4800" b="1" spc="-1">
                <a:solidFill>
                  <a:srgbClr val="D6A40B"/>
                </a:solidFill>
                <a:latin typeface="微軟正黑體"/>
                <a:ea typeface="微軟正黑體"/>
              </a:rPr>
              <a:t>立體</a:t>
            </a:r>
            <a:r>
              <a:rPr lang="zh-TW" altLang="en-US" sz="4800" b="1" spc="-1" dirty="0">
                <a:solidFill>
                  <a:srgbClr val="D6A40B"/>
                </a:solidFill>
                <a:latin typeface="微軟正黑體"/>
                <a:ea typeface="微軟正黑體"/>
              </a:rPr>
              <a:t>建模及</a:t>
            </a:r>
            <a:r>
              <a:rPr lang="zh-TW" altLang="en-US" sz="4800" b="1" spc="-1">
                <a:solidFill>
                  <a:srgbClr val="D6A40B"/>
                </a:solidFill>
                <a:latin typeface="微軟正黑體"/>
                <a:ea typeface="微軟正黑體"/>
              </a:rPr>
              <a:t>網頁圖磚產製</a:t>
            </a:r>
            <a:endParaRPr lang="en-US" sz="3600" b="1" strike="noStrike" spc="-1" dirty="0">
              <a:solidFill>
                <a:srgbClr val="D6A40B"/>
              </a:solidFill>
              <a:latin typeface="Calibri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9772" y="4951874"/>
            <a:ext cx="3180230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zh-TW" altLang="en-US" sz="2400" b="1" spc="-1" dirty="0">
                <a:solidFill>
                  <a:srgbClr val="000000"/>
                </a:solidFill>
                <a:latin typeface="微軟正黑體"/>
                <a:ea typeface="微軟正黑體"/>
              </a:rPr>
              <a:t>技術研發部</a:t>
            </a:r>
            <a:endParaRPr lang="en-US" altLang="zh-TW" sz="2400" b="1" spc="-1" dirty="0">
              <a:solidFill>
                <a:srgbClr val="000000"/>
              </a:solidFill>
              <a:latin typeface="微軟正黑體"/>
              <a:ea typeface="微軟正黑體"/>
            </a:endParaRPr>
          </a:p>
          <a:p>
            <a:pPr>
              <a:lnSpc>
                <a:spcPct val="90000"/>
              </a:lnSpc>
            </a:pPr>
            <a:r>
              <a:rPr lang="zh-TW" altLang="en-US" b="1" spc="-1" dirty="0">
                <a:solidFill>
                  <a:srgbClr val="000000"/>
                </a:solidFill>
                <a:latin typeface="微軟正黑體"/>
                <a:ea typeface="微軟正黑體"/>
              </a:rPr>
              <a:t>三課 </a:t>
            </a:r>
            <a:r>
              <a:rPr lang="en-US" altLang="zh-TW" b="1" spc="-1" dirty="0">
                <a:solidFill>
                  <a:srgbClr val="000000"/>
                </a:solidFill>
                <a:latin typeface="微軟正黑體"/>
                <a:ea typeface="微軟正黑體"/>
              </a:rPr>
              <a:t>(</a:t>
            </a:r>
            <a:r>
              <a:rPr lang="zh-TW" altLang="zh-TW" b="1" spc="-1" dirty="0">
                <a:solidFill>
                  <a:srgbClr val="000000"/>
                </a:solidFill>
                <a:latin typeface="微軟正黑體"/>
                <a:ea typeface="微軟正黑體"/>
              </a:rPr>
              <a:t>遙測技術與</a:t>
            </a:r>
            <a:r>
              <a:rPr lang="en-US" altLang="zh-TW" b="1" spc="-1" dirty="0">
                <a:solidFill>
                  <a:srgbClr val="000000"/>
                </a:solidFill>
                <a:latin typeface="微軟正黑體"/>
                <a:ea typeface="微軟正黑體"/>
              </a:rPr>
              <a:t>AI</a:t>
            </a:r>
            <a:r>
              <a:rPr lang="zh-TW" altLang="zh-TW" b="1" spc="-1" dirty="0">
                <a:solidFill>
                  <a:srgbClr val="000000"/>
                </a:solidFill>
                <a:latin typeface="微軟正黑體"/>
                <a:ea typeface="微軟正黑體"/>
              </a:rPr>
              <a:t>解決方案</a:t>
            </a:r>
            <a:r>
              <a:rPr lang="en-US" altLang="zh-TW" b="1" spc="-1" dirty="0">
                <a:solidFill>
                  <a:srgbClr val="000000"/>
                </a:solidFill>
                <a:latin typeface="微軟正黑體"/>
                <a:ea typeface="微軟正黑體"/>
              </a:rPr>
              <a:t>)</a:t>
            </a:r>
          </a:p>
          <a:p>
            <a:pPr>
              <a:lnSpc>
                <a:spcPct val="90000"/>
              </a:lnSpc>
            </a:pPr>
            <a:endParaRPr lang="en-US" altLang="zh-TW" sz="2400" b="1" spc="-1" dirty="0">
              <a:solidFill>
                <a:srgbClr val="000000"/>
              </a:solidFill>
              <a:latin typeface="微軟正黑體"/>
              <a:ea typeface="微軟正黑體"/>
            </a:endParaRPr>
          </a:p>
          <a:p>
            <a:pPr>
              <a:lnSpc>
                <a:spcPct val="90000"/>
              </a:lnSpc>
            </a:pPr>
            <a:r>
              <a:rPr lang="zh-TW" altLang="en-US" sz="2400" b="1" spc="-1" dirty="0">
                <a:solidFill>
                  <a:srgbClr val="00542E"/>
                </a:solidFill>
                <a:latin typeface="微軟正黑體"/>
                <a:ea typeface="微軟正黑體"/>
              </a:rPr>
              <a:t>演算法工程師</a:t>
            </a:r>
            <a:endParaRPr lang="en-US" altLang="zh-TW" sz="2400" b="1" spc="-1" dirty="0">
              <a:solidFill>
                <a:srgbClr val="00542E"/>
              </a:solidFill>
              <a:latin typeface="Calibri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4426" y="5694665"/>
            <a:ext cx="3240000" cy="72000"/>
          </a:xfrm>
          <a:prstGeom prst="rect">
            <a:avLst/>
          </a:prstGeom>
          <a:solidFill>
            <a:srgbClr val="0054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 descr="Global Goals campaign launches at UN to promote sustainable development  agenda – United Nations Sustainable Developmen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109" y="4848398"/>
            <a:ext cx="1531105" cy="54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189572" y="224845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內部分享</a:t>
            </a:r>
          </a:p>
        </p:txBody>
      </p:sp>
      <p:sp>
        <p:nvSpPr>
          <p:cNvPr id="20" name="矩形 19"/>
          <p:cNvSpPr/>
          <p:nvPr/>
        </p:nvSpPr>
        <p:spPr>
          <a:xfrm>
            <a:off x="7221208" y="540528"/>
            <a:ext cx="18501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TW" sz="1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【 AI</a:t>
            </a:r>
            <a:r>
              <a:rPr lang="zh-TW" altLang="en-US" sz="1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應用教育訓練</a:t>
            </a:r>
            <a:r>
              <a:rPr lang="en-US" altLang="zh-TW" sz="1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33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66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869BD3-A973-4681-96F5-6083544F2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047"/>
            <a:ext cx="9144000" cy="648295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6DFB375-B3C2-4760-85BE-C50E1DC0506D}"/>
              </a:ext>
            </a:extLst>
          </p:cNvPr>
          <p:cNvSpPr/>
          <p:nvPr/>
        </p:nvSpPr>
        <p:spPr>
          <a:xfrm>
            <a:off x="6652592" y="3429000"/>
            <a:ext cx="2372139" cy="32932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600" dirty="0"/>
              <a:t>For matching accuracy:</a:t>
            </a:r>
            <a:br>
              <a:rPr lang="en-US" altLang="zh-TW" sz="1600" dirty="0"/>
            </a:br>
            <a:r>
              <a:rPr lang="en-US" altLang="zh-TW" sz="1600" dirty="0"/>
              <a:t>Highest = 0</a:t>
            </a:r>
            <a:br>
              <a:rPr lang="en-US" altLang="zh-TW" sz="1600" dirty="0"/>
            </a:br>
            <a:r>
              <a:rPr lang="en-US" altLang="zh-TW" sz="1600" dirty="0"/>
              <a:t>High = 1</a:t>
            </a:r>
            <a:br>
              <a:rPr lang="en-US" altLang="zh-TW" sz="1600" dirty="0"/>
            </a:br>
            <a:r>
              <a:rPr lang="en-US" altLang="zh-TW" sz="1600" dirty="0"/>
              <a:t>Medium = 2</a:t>
            </a:r>
            <a:br>
              <a:rPr lang="en-US" altLang="zh-TW" sz="1600" dirty="0"/>
            </a:br>
            <a:r>
              <a:rPr lang="en-US" altLang="zh-TW" sz="1600" dirty="0"/>
              <a:t>Low = 4</a:t>
            </a:r>
            <a:br>
              <a:rPr lang="en-US" altLang="zh-TW" sz="1600" dirty="0"/>
            </a:br>
            <a:r>
              <a:rPr lang="en-US" altLang="zh-TW" sz="1600" dirty="0"/>
              <a:t>Lowest = 8</a:t>
            </a:r>
            <a:br>
              <a:rPr lang="en-US" altLang="zh-TW" sz="1600" dirty="0"/>
            </a:br>
            <a:br>
              <a:rPr lang="en-US" altLang="zh-TW" sz="1600" dirty="0"/>
            </a:br>
            <a:r>
              <a:rPr lang="en-US" altLang="zh-TW" sz="1600" dirty="0"/>
              <a:t>For depth maps quality:</a:t>
            </a:r>
            <a:br>
              <a:rPr lang="en-US" altLang="zh-TW" sz="1600" dirty="0"/>
            </a:br>
            <a:r>
              <a:rPr lang="en-US" altLang="zh-TW" sz="1600" dirty="0"/>
              <a:t>Ultra = 1</a:t>
            </a:r>
            <a:br>
              <a:rPr lang="en-US" altLang="zh-TW" sz="1600" dirty="0"/>
            </a:br>
            <a:r>
              <a:rPr lang="en-US" altLang="zh-TW" sz="1600" dirty="0"/>
              <a:t>High = 2</a:t>
            </a:r>
            <a:br>
              <a:rPr lang="en-US" altLang="zh-TW" sz="1600" dirty="0"/>
            </a:br>
            <a:r>
              <a:rPr lang="en-US" altLang="zh-TW" sz="1600" dirty="0"/>
              <a:t>Medium = 4</a:t>
            </a:r>
            <a:br>
              <a:rPr lang="en-US" altLang="zh-TW" sz="1600" dirty="0"/>
            </a:br>
            <a:r>
              <a:rPr lang="en-US" altLang="zh-TW" sz="1600" dirty="0"/>
              <a:t>Low = 8</a:t>
            </a:r>
            <a:br>
              <a:rPr lang="en-US" altLang="zh-TW" sz="1600" dirty="0"/>
            </a:br>
            <a:r>
              <a:rPr lang="en-US" altLang="zh-TW" sz="1600" dirty="0"/>
              <a:t>Lowest = 16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3822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21C03-C3F0-4CBA-B85C-D1E9950D5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431EC0-960D-4A3F-B9FA-4CA4D2FBB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6" b="1082"/>
          <a:stretch/>
        </p:blipFill>
        <p:spPr>
          <a:xfrm>
            <a:off x="0" y="1757290"/>
            <a:ext cx="9144000" cy="473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669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238106-781A-4E2B-A553-C9B76D3ED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C127E0C-8BBD-4D62-AF14-4EE5E8F31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777"/>
            <a:ext cx="5048955" cy="607779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1783C87-BF06-43AF-B753-DEC2066E4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45" y="-20988"/>
            <a:ext cx="4354695" cy="299177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19E44FE-2A92-4B9D-AE16-786DA4DA6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651" y="3356815"/>
            <a:ext cx="3069652" cy="317283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9191B3-7FEB-47E4-B39A-1DFFBC9EC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944" y="-44178"/>
            <a:ext cx="4354695" cy="46477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CAF1C1-48CE-4567-892F-7D84148AEB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405"/>
          <a:stretch/>
        </p:blipFill>
        <p:spPr>
          <a:xfrm>
            <a:off x="4788943" y="-72185"/>
            <a:ext cx="4354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4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765FA-4DAA-4EC5-BC44-B94CF11E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BCE127-C939-47C1-9D23-FEEB6DCD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31" y="537759"/>
            <a:ext cx="7973538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73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0885FAB-346F-4D5A-A91E-6611600D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網頁圖磚</a:t>
            </a:r>
          </a:p>
        </p:txBody>
      </p:sp>
    </p:spTree>
    <p:extLst>
      <p:ext uri="{BB962C8B-B14F-4D97-AF65-F5344CB8AC3E}">
        <p14:creationId xmlns:p14="http://schemas.microsoft.com/office/powerpoint/2010/main" val="358587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36322B-358D-4E5C-AC3C-E5021F939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E45C9B3-1F3B-43C5-B6E3-8CD76FAF41A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28740" y="5737592"/>
            <a:ext cx="7886520" cy="698700"/>
          </a:xfrm>
        </p:spPr>
        <p:txBody>
          <a:bodyPr>
            <a:normAutofit/>
          </a:bodyPr>
          <a:lstStyle/>
          <a:p>
            <a:r>
              <a:rPr lang="en-US" altLang="zh-TW" dirty="0"/>
              <a:t>Live Example</a:t>
            </a:r>
            <a:r>
              <a:rPr lang="zh-TW" altLang="en-US" dirty="0"/>
              <a:t>：</a:t>
            </a:r>
            <a:r>
              <a:rPr lang="en-US" altLang="zh-TW" sz="1800" dirty="0">
                <a:hlinkClick r:id="rId2"/>
              </a:rPr>
              <a:t>https://sandcastle.cesium.com/?src=3D%20Tiles%20Point%20Cloud.html</a:t>
            </a:r>
            <a:endParaRPr lang="en-US" altLang="zh-TW" sz="1800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ED077B6-8709-426D-8697-C0A0B9287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6971"/>
            <a:ext cx="9144000" cy="324405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F1178D2-8B38-45C0-B17C-334422D0F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0" y="664916"/>
            <a:ext cx="9144000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A60EAC-A8FF-4F9B-AA66-BF7B29CA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03EE91-2599-42A9-AD13-AB7E7BA99F4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3986481-550D-42B3-825F-A2D62D20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075"/>
            <a:ext cx="9144000" cy="436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26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2DDD821-2B11-4BDA-B58E-FC9F92A6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75" y="0"/>
            <a:ext cx="6557345" cy="32913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C1E70EA-D753-493A-B4FE-04509C078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173" y="3159708"/>
            <a:ext cx="5211192" cy="3696073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A005C1E8-3026-4447-B061-81703DC45351}"/>
              </a:ext>
            </a:extLst>
          </p:cNvPr>
          <p:cNvGrpSpPr/>
          <p:nvPr/>
        </p:nvGrpSpPr>
        <p:grpSpPr>
          <a:xfrm>
            <a:off x="923278" y="0"/>
            <a:ext cx="8220722" cy="6858000"/>
            <a:chOff x="923278" y="0"/>
            <a:chExt cx="8220722" cy="6858000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B757BA14-DD83-4C8A-958C-701270D22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1173" y="0"/>
              <a:ext cx="5502827" cy="68580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1265671-25E8-4179-91EB-76695E1C7671}"/>
                </a:ext>
              </a:extLst>
            </p:cNvPr>
            <p:cNvSpPr/>
            <p:nvPr/>
          </p:nvSpPr>
          <p:spPr>
            <a:xfrm>
              <a:off x="923278" y="0"/>
              <a:ext cx="2717895" cy="3566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9873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A3CCA80B-1066-4EEA-9AE6-004659AAC703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FE0455-353E-40A4-BD4C-68A465C52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089" y="1199541"/>
            <a:ext cx="5249816" cy="529341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F39F239-EC7C-45F4-81A7-C07DABA3D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49" y="1199541"/>
            <a:ext cx="2181529" cy="38962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84B1AED-080E-4F5A-AFBE-51049BBF3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49" y="2219"/>
            <a:ext cx="4154750" cy="107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73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65231E86-B993-4149-91DB-46BA05E71B7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782B78-6D07-4E04-8E7B-6BBAFF036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168" y="51916"/>
            <a:ext cx="6525536" cy="675416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8CD11E3-85D7-4179-B5A2-8FBF0D71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68" y="9838"/>
            <a:ext cx="6199485" cy="685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箭號: 五邊形 14">
            <a:extLst>
              <a:ext uri="{FF2B5EF4-FFF2-40B4-BE49-F238E27FC236}">
                <a16:creationId xmlns:a16="http://schemas.microsoft.com/office/drawing/2014/main" id="{9AD1A8F1-0C60-41CF-84D1-0A118C79863F}"/>
              </a:ext>
            </a:extLst>
          </p:cNvPr>
          <p:cNvSpPr/>
          <p:nvPr/>
        </p:nvSpPr>
        <p:spPr>
          <a:xfrm rot="5400000">
            <a:off x="-339368" y="4915815"/>
            <a:ext cx="2312904" cy="377052"/>
          </a:xfrm>
          <a:prstGeom prst="homePlate">
            <a:avLst/>
          </a:prstGeom>
          <a:solidFill>
            <a:srgbClr val="009BFF"/>
          </a:solidFill>
          <a:ln w="1905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 成果展示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EA3C0E-2371-4F5D-B734-C89A25A0510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28560" y="1474238"/>
            <a:ext cx="7886520" cy="5018722"/>
          </a:xfrm>
        </p:spPr>
        <p:txBody>
          <a:bodyPr anchor="t"/>
          <a:lstStyle/>
          <a:p>
            <a:pPr marL="4320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j-ea"/>
              </a:rPr>
              <a:t>說明</a:t>
            </a:r>
            <a:r>
              <a:rPr lang="en-US" altLang="zh-TW" sz="2000" dirty="0" err="1">
                <a:latin typeface="+mj-ea"/>
              </a:rPr>
              <a:t>Agisoft</a:t>
            </a:r>
            <a:r>
              <a:rPr lang="zh-TW" altLang="en-US" sz="2000" dirty="0">
                <a:latin typeface="+mj-ea"/>
              </a:rPr>
              <a:t>為何以及使用上的一些版權限制。</a:t>
            </a:r>
            <a:endParaRPr lang="en-US" altLang="zh-TW" sz="1200" dirty="0">
              <a:latin typeface="+mj-ea"/>
              <a:cs typeface="Calibri Light" panose="020F0302020204030204" pitchFamily="34" charset="0"/>
            </a:endParaRPr>
          </a:p>
          <a:p>
            <a:pPr marL="4320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j-ea"/>
              </a:rPr>
              <a:t>開發環境設定及安裝相關軟體。</a:t>
            </a:r>
            <a:endParaRPr lang="en-US" altLang="zh-TW" sz="2000" dirty="0">
              <a:latin typeface="+mj-ea"/>
            </a:endParaRPr>
          </a:p>
          <a:p>
            <a:pPr marL="4320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j-ea"/>
              </a:rPr>
              <a:t>以實際場域影像產製立體建模結果及產出成果報告</a:t>
            </a:r>
            <a:endParaRPr lang="en-US" altLang="zh-TW" sz="2000" dirty="0">
              <a:latin typeface="+mj-ea"/>
            </a:endParaRPr>
          </a:p>
          <a:p>
            <a:pPr marL="4320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TW" sz="2000" dirty="0">
              <a:latin typeface="+mj-ea"/>
            </a:endParaRPr>
          </a:p>
          <a:p>
            <a:pPr marL="4320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j-ea"/>
              </a:rPr>
              <a:t>說明三維圖台</a:t>
            </a:r>
            <a:r>
              <a:rPr lang="en-US" altLang="zh-TW" sz="2000" dirty="0">
                <a:latin typeface="+mj-ea"/>
              </a:rPr>
              <a:t>Cesium</a:t>
            </a:r>
            <a:r>
              <a:rPr lang="zh-TW" altLang="en-US" sz="2000" dirty="0">
                <a:latin typeface="+mj-ea"/>
              </a:rPr>
              <a:t>為何。</a:t>
            </a:r>
            <a:endParaRPr lang="en-US" altLang="zh-TW" sz="2000" dirty="0">
              <a:latin typeface="+mj-ea"/>
            </a:endParaRPr>
          </a:p>
          <a:p>
            <a:pPr marL="4320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j-ea"/>
              </a:rPr>
              <a:t>將建模結果轉換為網頁圖磚。</a:t>
            </a:r>
            <a:endParaRPr lang="en-US" altLang="zh-TW" sz="2000" dirty="0">
              <a:latin typeface="+mj-ea"/>
            </a:endParaRPr>
          </a:p>
          <a:p>
            <a:pPr marL="4320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j-ea"/>
              </a:rPr>
              <a:t>本地端網頁</a:t>
            </a:r>
            <a:r>
              <a:rPr lang="en-US" altLang="zh-TW" sz="2000" dirty="0">
                <a:latin typeface="+mj-ea"/>
              </a:rPr>
              <a:t>server </a:t>
            </a:r>
            <a:r>
              <a:rPr lang="zh-TW" altLang="en-US" sz="2000" dirty="0">
                <a:latin typeface="+mj-ea"/>
              </a:rPr>
              <a:t>及</a:t>
            </a:r>
            <a:r>
              <a:rPr lang="en-US" altLang="zh-TW" sz="2000" dirty="0">
                <a:latin typeface="+mj-ea"/>
              </a:rPr>
              <a:t>CORS</a:t>
            </a:r>
            <a:r>
              <a:rPr lang="zh-TW" altLang="en-US" sz="2000" dirty="0">
                <a:latin typeface="+mj-ea"/>
              </a:rPr>
              <a:t>限制問題。</a:t>
            </a:r>
            <a:endParaRPr lang="en-US" altLang="zh-TW" sz="2000" dirty="0">
              <a:latin typeface="+mj-ea"/>
            </a:endParaRPr>
          </a:p>
          <a:p>
            <a:pPr marL="4320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+mj-ea"/>
              </a:rPr>
              <a:t>圖磚網頁成果展示。</a:t>
            </a:r>
            <a:endParaRPr lang="en-US" altLang="zh-TW" sz="2000" dirty="0">
              <a:latin typeface="+mj-ea"/>
            </a:endParaRPr>
          </a:p>
          <a:p>
            <a:pPr>
              <a:lnSpc>
                <a:spcPct val="120000"/>
              </a:lnSpc>
            </a:pPr>
            <a:r>
              <a:rPr lang="zh-TW" altLang="en-US" sz="2000" dirty="0">
                <a:latin typeface="+mj-ea"/>
              </a:rPr>
              <a:t>    </a:t>
            </a:r>
            <a:endParaRPr lang="en-US" altLang="zh-TW" sz="2000" dirty="0">
              <a:latin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9BF8B85-27A0-44FF-8CD1-840B4F875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4" name="箭號: 五邊形 3">
            <a:extLst>
              <a:ext uri="{FF2B5EF4-FFF2-40B4-BE49-F238E27FC236}">
                <a16:creationId xmlns:a16="http://schemas.microsoft.com/office/drawing/2014/main" id="{8A42A9E2-7B87-4F23-A1B4-78FD2B5CF8B5}"/>
              </a:ext>
            </a:extLst>
          </p:cNvPr>
          <p:cNvSpPr/>
          <p:nvPr/>
        </p:nvSpPr>
        <p:spPr>
          <a:xfrm rot="5400000">
            <a:off x="-268609" y="3371838"/>
            <a:ext cx="2171385" cy="377052"/>
          </a:xfrm>
          <a:prstGeom prst="homePlate">
            <a:avLst/>
          </a:prstGeom>
          <a:solidFill>
            <a:srgbClr val="6BCBC5"/>
          </a:solidFill>
          <a:ln w="1905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rPr>
              <a:t>  網頁圖磚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46035313-0DAE-419D-983C-82D2097FADC6}"/>
              </a:ext>
            </a:extLst>
          </p:cNvPr>
          <p:cNvSpPr/>
          <p:nvPr/>
        </p:nvSpPr>
        <p:spPr>
          <a:xfrm rot="5400000">
            <a:off x="17193" y="2026928"/>
            <a:ext cx="1599785" cy="377052"/>
          </a:xfrm>
          <a:prstGeom prst="homePlate">
            <a:avLst/>
          </a:prstGeom>
          <a:solidFill>
            <a:srgbClr val="F5C636"/>
          </a:solidFill>
          <a:ln w="1905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1" kern="0" dirty="0">
                <a:solidFill>
                  <a:prstClr val="white"/>
                </a:solidFill>
                <a:latin typeface="Arial" panose="020B0604020202020204"/>
                <a:ea typeface="微軟正黑體" panose="020B0604030504040204" pitchFamily="34" charset="-120"/>
              </a:rPr>
              <a:t>立體建模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20211216_120043">
            <a:hlinkClick r:id="" action="ppaction://media"/>
            <a:extLst>
              <a:ext uri="{FF2B5EF4-FFF2-40B4-BE49-F238E27FC236}">
                <a16:creationId xmlns:a16="http://schemas.microsoft.com/office/drawing/2014/main" id="{882E1526-F692-4980-AB9A-93ECC7F6F2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8835" y="4902801"/>
            <a:ext cx="4055165" cy="178620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E7EFE43-CBF2-4D0E-A3F5-0ECBB0C5CD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5058"/>
          <a:stretch/>
        </p:blipFill>
        <p:spPr>
          <a:xfrm>
            <a:off x="1638865" y="5383762"/>
            <a:ext cx="2416301" cy="58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262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D3C97A2B-D7D6-4EF7-9491-AAA92983A45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628560" y="5823750"/>
            <a:ext cx="7886520" cy="685409"/>
          </a:xfrm>
        </p:spPr>
        <p:txBody>
          <a:bodyPr/>
          <a:lstStyle/>
          <a:p>
            <a:r>
              <a:rPr lang="en-US" altLang="zh-TW" sz="2400" dirty="0">
                <a:hlinkClick r:id="rId2"/>
              </a:rPr>
              <a:t>http://192.168.0.115:8000/wegan_2ha_20211215.html</a:t>
            </a:r>
            <a:endParaRPr lang="en-US" altLang="zh-TW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B8D1CA-CE76-44B0-93BA-616898ACE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7582"/>
            <a:ext cx="9144000" cy="450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7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02124DF0-5A60-4914-8518-C23143E0C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60" b="39213"/>
          <a:stretch/>
        </p:blipFill>
        <p:spPr>
          <a:xfrm>
            <a:off x="0" y="510057"/>
            <a:ext cx="9251576" cy="620420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9" y="5774760"/>
            <a:ext cx="2924129" cy="749196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85149" y="708642"/>
            <a:ext cx="8701664" cy="5947010"/>
            <a:chOff x="-11713" y="-367968"/>
            <a:chExt cx="8067152" cy="5947010"/>
          </a:xfrm>
        </p:grpSpPr>
        <p:sp>
          <p:nvSpPr>
            <p:cNvPr id="8" name="矩形 7"/>
            <p:cNvSpPr/>
            <p:nvPr/>
          </p:nvSpPr>
          <p:spPr>
            <a:xfrm>
              <a:off x="-11713" y="-367968"/>
              <a:ext cx="4545793" cy="1089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zh-TW" altLang="en-US" sz="2400" b="1" spc="-1" dirty="0">
                  <a:solidFill>
                    <a:srgbClr val="000000"/>
                  </a:solidFill>
                  <a:latin typeface="微軟正黑體"/>
                  <a:ea typeface="微軟正黑體"/>
                </a:rPr>
                <a:t>技術研發部  </a:t>
              </a:r>
              <a:r>
                <a:rPr lang="zh-TW" altLang="en-US" b="1" spc="-1" dirty="0">
                  <a:solidFill>
                    <a:srgbClr val="000000"/>
                  </a:solidFill>
                  <a:latin typeface="微軟正黑體"/>
                  <a:ea typeface="微軟正黑體"/>
                </a:rPr>
                <a:t>三課 </a:t>
              </a:r>
              <a:r>
                <a:rPr lang="en-US" altLang="zh-TW" b="1" spc="-1" dirty="0">
                  <a:solidFill>
                    <a:srgbClr val="000000"/>
                  </a:solidFill>
                  <a:latin typeface="微軟正黑體"/>
                  <a:ea typeface="微軟正黑體"/>
                </a:rPr>
                <a:t>(</a:t>
              </a:r>
              <a:r>
                <a:rPr lang="zh-TW" altLang="zh-TW" b="1" spc="-1" dirty="0">
                  <a:solidFill>
                    <a:srgbClr val="000000"/>
                  </a:solidFill>
                  <a:latin typeface="微軟正黑體"/>
                  <a:ea typeface="微軟正黑體"/>
                </a:rPr>
                <a:t>遙測技術與</a:t>
              </a:r>
              <a:r>
                <a:rPr lang="en-US" altLang="zh-TW" b="1" spc="-1" dirty="0">
                  <a:solidFill>
                    <a:srgbClr val="000000"/>
                  </a:solidFill>
                  <a:latin typeface="微軟正黑體"/>
                  <a:ea typeface="微軟正黑體"/>
                </a:rPr>
                <a:t>AI</a:t>
              </a:r>
              <a:r>
                <a:rPr lang="zh-TW" altLang="zh-TW" b="1" spc="-1" dirty="0">
                  <a:solidFill>
                    <a:srgbClr val="000000"/>
                  </a:solidFill>
                  <a:latin typeface="微軟正黑體"/>
                  <a:ea typeface="微軟正黑體"/>
                </a:rPr>
                <a:t>解決方案</a:t>
              </a:r>
              <a:r>
                <a:rPr lang="en-US" altLang="zh-TW" b="1" spc="-1" dirty="0">
                  <a:solidFill>
                    <a:srgbClr val="000000"/>
                  </a:solidFill>
                  <a:latin typeface="微軟正黑體"/>
                  <a:ea typeface="微軟正黑體"/>
                </a:rPr>
                <a:t>)</a:t>
              </a:r>
              <a:endParaRPr lang="en-US" altLang="zh-TW" sz="2400" b="1" spc="-1" dirty="0">
                <a:solidFill>
                  <a:srgbClr val="000000"/>
                </a:solidFill>
                <a:latin typeface="微軟正黑體"/>
                <a:ea typeface="微軟正黑體"/>
              </a:endParaRPr>
            </a:p>
            <a:p>
              <a:pPr>
                <a:lnSpc>
                  <a:spcPct val="90000"/>
                </a:lnSpc>
              </a:pPr>
              <a:endParaRPr lang="en-US" altLang="zh-TW" sz="2400" b="1" spc="-1" dirty="0">
                <a:solidFill>
                  <a:srgbClr val="000000"/>
                </a:solidFill>
                <a:latin typeface="微軟正黑體"/>
                <a:ea typeface="微軟正黑體"/>
              </a:endParaRPr>
            </a:p>
            <a:p>
              <a:pPr>
                <a:lnSpc>
                  <a:spcPct val="90000"/>
                </a:lnSpc>
              </a:pPr>
              <a:r>
                <a:rPr lang="zh-TW" altLang="en-US" sz="2400" b="1" spc="-1" dirty="0">
                  <a:solidFill>
                    <a:srgbClr val="00542E"/>
                  </a:solidFill>
                  <a:latin typeface="微軟正黑體"/>
                  <a:ea typeface="微軟正黑體"/>
                </a:rPr>
                <a:t>演算法工程師</a:t>
              </a:r>
              <a:endParaRPr lang="en-US" altLang="zh-TW" sz="2400" b="1" spc="-1" dirty="0">
                <a:solidFill>
                  <a:srgbClr val="00542E"/>
                </a:solidFill>
                <a:latin typeface="Calibri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6617" y="120303"/>
              <a:ext cx="4430930" cy="54435"/>
            </a:xfrm>
            <a:prstGeom prst="rect">
              <a:avLst/>
            </a:prstGeom>
            <a:solidFill>
              <a:srgbClr val="0054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3" name="Picture 2" descr="Global Goals campaign launches at UN to promote sustainable development  agenda – United Nations Sustainable Development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4334" y="5032219"/>
              <a:ext cx="1531105" cy="546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1F284A31-3E76-4BCF-A707-1E481A8C1E5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CECCC1"/>
              </a:clrFrom>
              <a:clrTo>
                <a:srgbClr val="CECCC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0981" y="2491832"/>
            <a:ext cx="1993179" cy="1746733"/>
          </a:xfrm>
          <a:prstGeom prst="rect">
            <a:avLst/>
          </a:prstGeom>
          <a:noFill/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68DCDF-48C1-40B0-90F1-290AEC9CC4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249" y="1564023"/>
            <a:ext cx="2169108" cy="216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8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0885FAB-346F-4D5A-A91E-6611600D2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立體建模</a:t>
            </a:r>
          </a:p>
        </p:txBody>
      </p:sp>
    </p:spTree>
    <p:extLst>
      <p:ext uri="{BB962C8B-B14F-4D97-AF65-F5344CB8AC3E}">
        <p14:creationId xmlns:p14="http://schemas.microsoft.com/office/powerpoint/2010/main" val="2534246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A326C4-1BA3-49B0-9140-F4D9D98C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B595A7-14AA-45C8-87E9-18299977219F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333484-E285-4427-8D9D-D962F901A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477"/>
            <a:ext cx="9144000" cy="52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96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25A1EE-1AA1-48A3-99DB-A1C8A31EA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624"/>
          <a:stretch/>
        </p:blipFill>
        <p:spPr>
          <a:xfrm>
            <a:off x="592606" y="1560730"/>
            <a:ext cx="7771951" cy="25871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958131A-ACED-4F93-BE52-186644F7EF12}"/>
              </a:ext>
            </a:extLst>
          </p:cNvPr>
          <p:cNvSpPr txBox="1"/>
          <p:nvPr/>
        </p:nvSpPr>
        <p:spPr>
          <a:xfrm>
            <a:off x="450574" y="91440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硬體限制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391EB44-4366-44E4-B2CB-672BA03D3BF8}"/>
              </a:ext>
            </a:extLst>
          </p:cNvPr>
          <p:cNvSpPr txBox="1"/>
          <p:nvPr/>
        </p:nvSpPr>
        <p:spPr>
          <a:xfrm>
            <a:off x="450574" y="42605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版權規範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BF32EB-839C-4712-B137-C888377D5491}"/>
              </a:ext>
            </a:extLst>
          </p:cNvPr>
          <p:cNvSpPr/>
          <p:nvPr/>
        </p:nvSpPr>
        <p:spPr>
          <a:xfrm>
            <a:off x="795585" y="4906905"/>
            <a:ext cx="3682996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Node-Locked License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Floating License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800" dirty="0"/>
              <a:t>Educational License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DAB7BA3-7589-4D40-A50F-BAC23C6D9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679" y="4649479"/>
            <a:ext cx="1962424" cy="129558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2F7DD6E-65BD-4059-BFD0-52A7E27B9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318" y="4649479"/>
            <a:ext cx="1667108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9613EE-8C03-4AFF-959F-25A51CD44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233" y="766870"/>
            <a:ext cx="6474244" cy="923330"/>
          </a:xfrm>
        </p:spPr>
        <p:txBody>
          <a:bodyPr/>
          <a:lstStyle/>
          <a:p>
            <a:r>
              <a:rPr lang="en-US" altLang="zh-TW" sz="3500" b="1" dirty="0" err="1"/>
              <a:t>Agisoft</a:t>
            </a:r>
            <a:r>
              <a:rPr lang="en-US" altLang="zh-TW" sz="3500" b="1" dirty="0"/>
              <a:t> </a:t>
            </a:r>
            <a:r>
              <a:rPr lang="en-US" altLang="zh-TW" sz="3500" b="1" dirty="0" err="1"/>
              <a:t>Metashape</a:t>
            </a:r>
            <a:r>
              <a:rPr lang="en-US" altLang="zh-TW" sz="3500" b="1" dirty="0"/>
              <a:t> (30 days trail)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BC87FA-8238-4029-BB76-9E2212A1E275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28559" y="1768819"/>
            <a:ext cx="7886520" cy="4504176"/>
          </a:xfrm>
        </p:spPr>
        <p:txBody>
          <a:bodyPr/>
          <a:lstStyle/>
          <a:p>
            <a:r>
              <a:rPr lang="en-US" altLang="zh-TW" dirty="0"/>
              <a:t>GUI : </a:t>
            </a:r>
            <a:r>
              <a:rPr lang="zh-TW" altLang="en-US" sz="1400" dirty="0">
                <a:hlinkClick r:id="rId2"/>
              </a:rPr>
              <a:t>https://s3-eu-west-1.amazonaws.com/download.agisoft.com/metashape-pro_1_7_5_x64.msi</a:t>
            </a:r>
            <a:endParaRPr lang="zh-TW" altLang="en-US" sz="1400" dirty="0"/>
          </a:p>
          <a:p>
            <a:r>
              <a:rPr lang="en-US" altLang="zh-TW" dirty="0"/>
              <a:t>API: </a:t>
            </a:r>
            <a:r>
              <a:rPr lang="en-US" altLang="zh-TW" sz="1100" dirty="0">
                <a:hlinkClick r:id="rId3"/>
              </a:rPr>
              <a:t>https://s3-eu-west-1.amazonaws.com/download.agisoft.com/Metashape-1.8.0-cp35.cp36.cp37.cp38-none-win_amd64.whl</a:t>
            </a:r>
            <a:endParaRPr lang="en-US" altLang="zh-TW" sz="1100" dirty="0"/>
          </a:p>
          <a:p>
            <a:endParaRPr lang="en-US" altLang="zh-TW" dirty="0"/>
          </a:p>
          <a:p>
            <a:endParaRPr lang="en-US" altLang="zh-TW" dirty="0"/>
          </a:p>
          <a:p>
            <a:pPr marL="914400" lvl="2" indent="0">
              <a:buNone/>
            </a:pPr>
            <a:r>
              <a:rPr lang="en-US" altLang="zh-TW" dirty="0"/>
              <a:t>    A free stand-alone software to visualize 3D data.</a:t>
            </a:r>
            <a:br>
              <a:rPr lang="en-US" altLang="zh-TW" dirty="0"/>
            </a:br>
            <a:r>
              <a:rPr lang="en-US" altLang="zh-TW" dirty="0"/>
              <a:t>Measure distances, areas, volumes; calculate profiles; draw polylines, polygons.</a:t>
            </a:r>
          </a:p>
          <a:p>
            <a:pPr marL="0" indent="0">
              <a:buNone/>
            </a:pPr>
            <a:r>
              <a:rPr lang="en-US" altLang="zh-TW" dirty="0"/>
              <a:t>	 </a:t>
            </a:r>
            <a:r>
              <a:rPr lang="en-US" altLang="zh-TW" sz="1400" dirty="0">
                <a:hlinkClick r:id="rId4"/>
              </a:rPr>
              <a:t>https://s3-eu-west-1.amazonaws.com/download.agisoft.com/viewer_1_7_5_x64.msi</a:t>
            </a:r>
            <a:endParaRPr lang="en-US" altLang="zh-TW" sz="1400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886500-2A0A-4EF8-873F-1F18A1314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23" y="585005"/>
            <a:ext cx="838423" cy="1105195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B272CA9-17F5-48C9-8D79-245039997296}"/>
              </a:ext>
            </a:extLst>
          </p:cNvPr>
          <p:cNvSpPr txBox="1">
            <a:spLocks/>
          </p:cNvSpPr>
          <p:nvPr/>
        </p:nvSpPr>
        <p:spPr>
          <a:xfrm>
            <a:off x="2040835" y="2967335"/>
            <a:ext cx="6474244" cy="10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altLang="zh-TW" sz="3500" b="1" dirty="0" err="1"/>
              <a:t>Agisoft</a:t>
            </a:r>
            <a:r>
              <a:rPr lang="en-US" altLang="zh-TW" sz="3500" b="1" dirty="0"/>
              <a:t> Viewer (All Free)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3FFB2EE-9F16-4127-B88E-5EE503FB38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6" y="2914482"/>
            <a:ext cx="838200" cy="111442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AFE14A2-1D9C-470D-ACBC-B833C4007B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23" y="5341820"/>
            <a:ext cx="838200" cy="1117599"/>
          </a:xfrm>
          <a:prstGeom prst="rect">
            <a:avLst/>
          </a:prstGeom>
        </p:spPr>
      </p:pic>
      <p:sp>
        <p:nvSpPr>
          <p:cNvPr id="13" name="標題 1">
            <a:extLst>
              <a:ext uri="{FF2B5EF4-FFF2-40B4-BE49-F238E27FC236}">
                <a16:creationId xmlns:a16="http://schemas.microsoft.com/office/drawing/2014/main" id="{3C8CBD6A-CA5C-4032-B0E3-F11F45603DE7}"/>
              </a:ext>
            </a:extLst>
          </p:cNvPr>
          <p:cNvSpPr txBox="1">
            <a:spLocks/>
          </p:cNvSpPr>
          <p:nvPr/>
        </p:nvSpPr>
        <p:spPr>
          <a:xfrm>
            <a:off x="1930233" y="5081315"/>
            <a:ext cx="6474244" cy="1008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altLang="zh-TW" sz="3500" b="1" dirty="0"/>
              <a:t>Texture De-Lighter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57CE39-7150-4A95-9C92-3EB20E9585B5}"/>
              </a:ext>
            </a:extLst>
          </p:cNvPr>
          <p:cNvSpPr/>
          <p:nvPr/>
        </p:nvSpPr>
        <p:spPr>
          <a:xfrm>
            <a:off x="1577723" y="5705283"/>
            <a:ext cx="6937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 free stand-alone software to remove shadows from model textures. </a:t>
            </a:r>
          </a:p>
          <a:p>
            <a:endParaRPr lang="en-US" altLang="zh-TW" sz="1400" dirty="0">
              <a:hlinkClick r:id="rId8"/>
            </a:endParaRPr>
          </a:p>
          <a:p>
            <a:r>
              <a:rPr lang="en-US" altLang="zh-TW" sz="1400" dirty="0">
                <a:hlinkClick r:id="rId8"/>
              </a:rPr>
              <a:t>https://s3-eu-west-1.amazonaws.com/download.agisoft.com/delighter_1_7_5_x64.msi</a:t>
            </a:r>
            <a:endParaRPr lang="en-US" altLang="zh-TW" sz="1400" dirty="0"/>
          </a:p>
          <a:p>
            <a:endParaRPr lang="zh-TW" altLang="en-US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156F155-9964-4371-88E9-3308C3DE23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6777" y="2138507"/>
            <a:ext cx="7199248" cy="63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6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E09029-C6EC-404D-B358-9BBDD3B3B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560" y="681480"/>
            <a:ext cx="7886520" cy="621397"/>
          </a:xfrm>
        </p:spPr>
        <p:txBody>
          <a:bodyPr/>
          <a:lstStyle/>
          <a:p>
            <a:r>
              <a:rPr lang="en-US" altLang="zh-TW" dirty="0"/>
              <a:t>workflow.py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0ECE991-400C-4CA4-ABA0-03235EC76F5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C6E9DE3-6EE9-44EE-B4FA-D8FFAB0C7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877"/>
            <a:ext cx="9144000" cy="496786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28FC5E9-7B21-4440-B060-371A077BE896}"/>
              </a:ext>
            </a:extLst>
          </p:cNvPr>
          <p:cNvSpPr/>
          <p:nvPr/>
        </p:nvSpPr>
        <p:spPr>
          <a:xfrm>
            <a:off x="450575" y="1924274"/>
            <a:ext cx="4876800" cy="1057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6F8C2F-30CE-4B16-BF8F-1A9EFF05CEF1}"/>
              </a:ext>
            </a:extLst>
          </p:cNvPr>
          <p:cNvSpPr/>
          <p:nvPr/>
        </p:nvSpPr>
        <p:spPr>
          <a:xfrm>
            <a:off x="450575" y="3451587"/>
            <a:ext cx="5141842" cy="1332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DA42B3-EBEC-487E-9FBD-BEA0895574A6}"/>
              </a:ext>
            </a:extLst>
          </p:cNvPr>
          <p:cNvSpPr/>
          <p:nvPr/>
        </p:nvSpPr>
        <p:spPr>
          <a:xfrm>
            <a:off x="424071" y="4941806"/>
            <a:ext cx="5155094" cy="1332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558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FEC3EE-FCD7-4639-9EE4-97B65318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6BCE7F-405C-4C8B-9227-FF9E70612AE3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B211802-148D-410F-8417-8D75427A7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322"/>
            <a:ext cx="9144000" cy="58893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E574C20-E934-4BBC-B58D-74338A69FD48}"/>
              </a:ext>
            </a:extLst>
          </p:cNvPr>
          <p:cNvSpPr/>
          <p:nvPr/>
        </p:nvSpPr>
        <p:spPr>
          <a:xfrm>
            <a:off x="124287" y="1690200"/>
            <a:ext cx="1189608" cy="218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BA40DA-588F-4AA3-8385-DBBF89B01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9" y="510956"/>
            <a:ext cx="2485748" cy="153274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6643E0F-2CE6-4DB4-B6CC-0AE0775DC2E8}"/>
              </a:ext>
            </a:extLst>
          </p:cNvPr>
          <p:cNvSpPr/>
          <p:nvPr/>
        </p:nvSpPr>
        <p:spPr>
          <a:xfrm>
            <a:off x="314460" y="2043702"/>
            <a:ext cx="2485748" cy="9460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Add photo in chunk</a:t>
            </a:r>
          </a:p>
          <a:p>
            <a:pPr algn="ctr"/>
            <a:r>
              <a:rPr lang="en-US" altLang="zh-TW" dirty="0">
                <a:solidFill>
                  <a:schemeClr val="tx1"/>
                </a:solidFill>
              </a:rPr>
              <a:t>Then make matching.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1869BD3-A973-4681-96F5-6083544F2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424"/>
          <a:stretch/>
        </p:blipFill>
        <p:spPr>
          <a:xfrm>
            <a:off x="0" y="375048"/>
            <a:ext cx="9144000" cy="2889842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FEF6B4EE-3CDC-4728-B3FF-DE18303B906B}"/>
              </a:ext>
            </a:extLst>
          </p:cNvPr>
          <p:cNvGrpSpPr/>
          <p:nvPr/>
        </p:nvGrpSpPr>
        <p:grpSpPr>
          <a:xfrm>
            <a:off x="4002157" y="2068281"/>
            <a:ext cx="5141843" cy="900621"/>
            <a:chOff x="4002157" y="2068281"/>
            <a:chExt cx="5141843" cy="90062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85912B8-1CD6-4DD8-908F-90E3B4594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2157" y="2068281"/>
              <a:ext cx="5141843" cy="90062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AFA0667-FC86-488E-BE44-9B39143DB911}"/>
                </a:ext>
              </a:extLst>
            </p:cNvPr>
            <p:cNvSpPr/>
            <p:nvPr/>
          </p:nvSpPr>
          <p:spPr>
            <a:xfrm>
              <a:off x="4956311" y="2087928"/>
              <a:ext cx="41876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200" dirty="0">
                  <a:hlinkClick r:id="rId4"/>
                </a:rPr>
                <a:t>https://www.agisoft.com/pdf/metashape_python_api_1_8_0.pdf</a:t>
              </a:r>
              <a:endParaRPr lang="en-US" altLang="zh-TW" sz="1200" dirty="0"/>
            </a:p>
            <a:p>
              <a:endParaRPr lang="zh-TW" altLang="en-US" sz="1200" dirty="0"/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A2FAE43F-7CC7-48F7-87AB-707B9068F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80" y="3264889"/>
            <a:ext cx="7306695" cy="482032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E327CD4-CD88-4505-9C89-430F199CA020}"/>
              </a:ext>
            </a:extLst>
          </p:cNvPr>
          <p:cNvSpPr/>
          <p:nvPr/>
        </p:nvSpPr>
        <p:spPr>
          <a:xfrm>
            <a:off x="6573078" y="4503198"/>
            <a:ext cx="2372139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1600" dirty="0"/>
              <a:t>For matching accuracy:</a:t>
            </a:r>
            <a:br>
              <a:rPr lang="en-US" altLang="zh-TW" sz="1600" dirty="0"/>
            </a:br>
            <a:r>
              <a:rPr lang="en-US" altLang="zh-TW" sz="1600" dirty="0"/>
              <a:t>Highest = 0</a:t>
            </a:r>
            <a:br>
              <a:rPr lang="en-US" altLang="zh-TW" sz="1600" dirty="0"/>
            </a:br>
            <a:r>
              <a:rPr lang="en-US" altLang="zh-TW" sz="1600" dirty="0"/>
              <a:t>High = 1</a:t>
            </a:r>
            <a:br>
              <a:rPr lang="en-US" altLang="zh-TW" sz="1600" dirty="0"/>
            </a:br>
            <a:r>
              <a:rPr lang="en-US" altLang="zh-TW" sz="1600" dirty="0"/>
              <a:t>Medium = 2</a:t>
            </a:r>
            <a:br>
              <a:rPr lang="en-US" altLang="zh-TW" sz="1600" dirty="0"/>
            </a:br>
            <a:r>
              <a:rPr lang="en-US" altLang="zh-TW" sz="1600" dirty="0"/>
              <a:t>Low = 4</a:t>
            </a:r>
            <a:br>
              <a:rPr lang="en-US" altLang="zh-TW" sz="1600" dirty="0"/>
            </a:br>
            <a:r>
              <a:rPr lang="en-US" altLang="zh-TW" sz="1600" dirty="0"/>
              <a:t>Lowest = 8</a:t>
            </a:r>
            <a:endParaRPr lang="zh-TW" altLang="en-US" sz="1600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2649BEC-D167-4214-9B46-E2ABB245A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980" y="3361837"/>
            <a:ext cx="4020111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Calibri"/>
        <a:ea typeface="微軟正黑體"/>
        <a:cs typeface="DejaVu Sans"/>
      </a:majorFont>
      <a:minorFont>
        <a:latin typeface="Calibri Light"/>
        <a:ea typeface="微軟正黑體 Light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58794</TotalTime>
  <Words>496</Words>
  <Application>Microsoft Office PowerPoint</Application>
  <PresentationFormat>如螢幕大小 (4:3)</PresentationFormat>
  <Paragraphs>54</Paragraphs>
  <Slides>21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2" baseType="lpstr">
      <vt:lpstr>DejaVu Sans</vt:lpstr>
      <vt:lpstr>微軟正黑體</vt:lpstr>
      <vt:lpstr>微軟正黑體 Light</vt:lpstr>
      <vt:lpstr>新細明體</vt:lpstr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PowerPoint 簡報</vt:lpstr>
      <vt:lpstr>Outline</vt:lpstr>
      <vt:lpstr>立體建模</vt:lpstr>
      <vt:lpstr>PowerPoint 簡報</vt:lpstr>
      <vt:lpstr>PowerPoint 簡報</vt:lpstr>
      <vt:lpstr>Agisoft Metashape (30 days trail) </vt:lpstr>
      <vt:lpstr>workflow.py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網頁圖磚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>Yu-Hsiang Wang</dc:creator>
  <dc:description/>
  <cp:lastModifiedBy>興創知能_黃梓育</cp:lastModifiedBy>
  <cp:revision>655</cp:revision>
  <cp:lastPrinted>2020-12-01T11:15:07Z</cp:lastPrinted>
  <dcterms:created xsi:type="dcterms:W3CDTF">2020-10-27T07:33:40Z</dcterms:created>
  <dcterms:modified xsi:type="dcterms:W3CDTF">2021-12-16T08:13:13Z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如螢幕大小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